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6" r:id="rId3"/>
    <p:sldId id="256" r:id="rId4"/>
    <p:sldId id="259" r:id="rId5"/>
    <p:sldId id="276" r:id="rId6"/>
    <p:sldId id="26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 userDrawn="1">
          <p15:clr>
            <a:srgbClr val="A4A3A4"/>
          </p15:clr>
        </p15:guide>
        <p15:guide id="2" pos="379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.linfeng" initials="c" lastIdx="1" clrIdx="0"/>
  <p:cmAuthor id="0" name="微软用户" initials="微软用户" lastIdx="1" clrIdx="0"/>
  <p:cmAuthor id="2" name="李亚华" initials="李" lastIdx="1" clrIdx="1"/>
  <p:cmAuthor id="3" name="石珊" initials="石" lastIdx="1" clrIdx="2"/>
  <p:cmAuthor id="7" name="Administrator" initials="A" lastIdx="4" clrIdx="3"/>
  <p:cmAuthor id="8" name="宋洁然" initials="宋" lastIdx="2" clrIdx="1"/>
  <p:cmAuthor id="9" name="ming qiu" initials="m" lastIdx="17" clrIdx="1"/>
  <p:cmAuthor id="4" name="anne.ren@byd.com" initials="a" lastIdx="1" clrIdx="3"/>
  <p:cmAuthor id="5" name="fu.ting" initials="f" lastIdx="5" clrIdx="4"/>
  <p:cmAuthor id="6" name="lenovo" initials="l" lastIdx="6" clrIdx="2"/>
  <p:cmAuthor id="11" name="hu.xiao1" initials="h" lastIdx="1" clrIdx="10"/>
  <p:cmAuthor id="10" name="bao.yuhuan" initials="b" lastIdx="1" clrIdx="9"/>
  <p:cmAuthor id="12" name="吴铭锐" initials="吴" lastIdx="2" clrIdx="0"/>
  <p:cmAuthor id="13" name="Lenovo PC" initials="L" lastIdx="10" clrIdx="0"/>
  <p:cmAuthor id="14" name="黄超" initials="黄" lastIdx="3" clrIdx="3"/>
  <p:cmAuthor id="15" name="张崇军" initials="张" lastIdx="4" clrIdx="4"/>
  <p:cmAuthor id="16" name="于宏伟" initials="于" lastIdx="17" clrIdx="5"/>
  <p:cmAuthor id="17" name="安然" initials="安" lastIdx="1" clrIdx="0"/>
  <p:cmAuthor id="18" name="ggf" initials="g" lastIdx="1" clrIdx="18"/>
  <p:cmAuthor id="19" name="jinyaoguo" initials="j" lastIdx="1" clrIdx="0"/>
  <p:cmAuthor id="20" name="未知用户8" initials="未" lastIdx="34" clrIdx="1"/>
  <p:cmAuthor id="21" name="赵兰玉" initials="赵" lastIdx="1" clrIdx="0"/>
  <p:cmAuthor id="22" name="未知用户4" initials="未" lastIdx="502" clrIdx="0"/>
  <p:cmAuthor id="23" name="未知用户9" initials="未" lastIdx="1" clrIdx="0"/>
  <p:cmAuthor id="24" name="未知用户10" initials="未" lastIdx="1" clrIdx="0"/>
  <p:cmAuthor id="25" name="Qingyunli" initials="Q" lastIdx="24" clrIdx="0"/>
  <p:cmAuthor id="26" name="徐光宇" initials="徐" lastIdx="1" clrIdx="0"/>
  <p:cmAuthor id="27" name="Liu, Leo (MBSHR cs)" initials="L" lastIdx="2" clrIdx="0"/>
  <p:cmAuthor id="28" name="刘豹" initials="刘" lastIdx="0" clrIdx="0"/>
  <p:cmAuthor id="29" name="未知用户12" initials="未" lastIdx="7" clrIdx="0"/>
  <p:cmAuthor id="30" name="刘广艳" initials="刘" lastIdx="10" clrIdx="1"/>
  <p:cmAuthor id="31" name="未知用户13" initials="未" lastIdx="23" clrIdx="0"/>
  <p:cmAuthor id="32" name="liying" initials="l" lastIdx="11" clrIdx="0"/>
  <p:cmAuthor id="33" name="毕军(0212009)" initials="毕" lastIdx="10" clrIdx="0"/>
  <p:cmAuthor id="34" name="dadi" initials="d" lastIdx="2" clrIdx="1"/>
  <p:cmAuthor id="35" name="郑廷东" initials="郑" lastIdx="25" clrIdx="0"/>
  <p:cmAuthor id="36" name="张田田" initials="张" lastIdx="23" clrIdx="2"/>
  <p:cmAuthor id="37" name="刘传坤" initials="刘" lastIdx="15" clrIdx="0"/>
  <p:cmAuthor id="38" name="徐杰" initials="徐" lastIdx="1" clrIdx="0"/>
  <p:cmAuthor id="39" name="未知用户35" initials="未" lastIdx="1" clrIdx="0"/>
  <p:cmAuthor id="40" name="王霞" initials="王" lastIdx="1" clrIdx="1"/>
  <p:cmAuthor id="41" name="张宏伟" initials="张" lastIdx="46" clrIdx="0"/>
  <p:cmAuthor id="42" name="未知用户31" initials="未" lastIdx="1" clrIdx="0"/>
  <p:cmAuthor id="43" name="未知用户32" initials="未" lastIdx="8" clrIdx="0"/>
  <p:cmAuthor id="44" name="未知用户33" initials="未" lastIdx="2" clrIdx="2"/>
  <p:cmAuthor id="45" name="马静" initials="马" lastIdx="0" clrIdx="0"/>
  <p:cmAuthor id="46" name="刘艳龙" initials="刘" lastIdx="1" clrIdx="0"/>
  <p:cmAuthor id="47" name="rq fan" initials="r" lastIdx="3" clrIdx="1"/>
  <p:cmAuthor id="48" name="dingbo" initials="d" lastIdx="1" clrIdx="0"/>
  <p:cmAuthor id="49" name="李永欣" initials="李" lastIdx="1" clrIdx="0"/>
  <p:cmAuthor id="50" name="仝德志" initials="仝" lastIdx="1" clrIdx="0"/>
  <p:cmAuthor id="51" name="许弘扬" initials="许" lastIdx="1" clrIdx="0"/>
  <p:cmAuthor id="52" name="未知用户23" initials="未" lastIdx="1" clrIdx="1"/>
  <p:cmAuthor id="53" name="未知用户24" initials="未" lastIdx="1" clrIdx="0"/>
  <p:cmAuthor id="54" name="未知用户25" initials="未" lastIdx="1" clrIdx="0"/>
  <p:cmAuthor id="55" name="未知用户26" initials="未" lastIdx="1" clrIdx="0"/>
  <p:cmAuthor id="56" name="未知用户27" initials="未" lastIdx="1" clrIdx="0"/>
  <p:cmAuthor id="57" name="未知用户28" initials="未" lastIdx="1" clrIdx="0"/>
  <p:cmAuthor id="58" name="未知用户29" initials="未" lastIdx="1" clrIdx="0"/>
  <p:cmAuthor id="59" name="未知用户30" initials="未" lastIdx="4" clrIdx="0"/>
  <p:cmAuthor id="60" name="未知用户11" initials="未" lastIdx="23" clrIdx="0"/>
  <p:cmAuthor id="61" name="郝崇" initials="郝" lastIdx="4" clrIdx="1"/>
  <p:cmAuthor id="62" name="吴杰" initials="吴" lastIdx="1" clrIdx="0"/>
  <p:cmAuthor id="63" name="刘丽仙" initials="刘" lastIdx="4" clrIdx="33"/>
  <p:cmAuthor id="64" name="贡鑫" initials="贡" lastIdx="2" clrIdx="0"/>
  <p:cmAuthor id="65" name="陈尚文" initials="陈" lastIdx="1" clrIdx="1"/>
  <p:cmAuthor id="66" name="杜雪梅" initials="杜" lastIdx="1" clrIdx="0"/>
  <p:cmAuthor id="67" name="lijin" initials="l" lastIdx="33" clrIdx="0"/>
  <p:cmAuthor id="68" name="张雁" initials="张" lastIdx="1" clrIdx="19"/>
  <p:cmAuthor id="69" name="贾清山" initials="贾" lastIdx="1" clrIdx="0"/>
  <p:cmAuthor id="70" name="陈桂枝" initials="陈" lastIdx="1" clrIdx="0"/>
  <p:cmAuthor id="71" name="未知用户" initials="未" lastIdx="2" clrIdx="0"/>
  <p:cmAuthor id="72" name="新萝卜家园" initials="新" lastIdx="0" clrIdx="0"/>
  <p:cmAuthor id="73" name="李正" initials="李" lastIdx="1" clrIdx="0"/>
  <p:cmAuthor id="74" name="孟祥超" initials="孟" lastIdx="4" clrIdx="1"/>
  <p:cmAuthor id="75" name="陶川" initials="陶" lastIdx="1" clrIdx="0"/>
  <p:cmAuthor id="76" name="周开雷" initials="周" lastIdx="8" clrIdx="0"/>
  <p:cmAuthor id="77" name="未知用户22" initials="未" lastIdx="34" clrIdx="0"/>
  <p:cmAuthor id="78" name="lx" initials="l" lastIdx="2" clrIdx="0"/>
  <p:cmAuthor id="79" name="李振宇" initials="李" lastIdx="1" clrIdx="5"/>
  <p:cmAuthor id="80" name="邹洋" initials="邹" lastIdx="2" clrIdx="0"/>
  <p:cmAuthor id="81" name="yangkun" initials="y" lastIdx="0" clrIdx="0"/>
  <p:cmAuthor id="82" name="Lenovo User" initials="L" lastIdx="1" clrIdx="0"/>
  <p:cmAuthor id="83" name="hys2" initials="h" lastIdx="1" clrIdx="0"/>
  <p:cmAuthor id="84" name="朱绍春" initials="朱" lastIdx="13" clrIdx="0"/>
  <p:cmAuthor id="85" name="朱悦龙" initials="朱" lastIdx="1" clrIdx="0"/>
  <p:cmAuthor id="86" name="吴铁映" initials="吴" lastIdx="1" clrIdx="34"/>
  <p:cmAuthor id="87" name="Yuan Hu" initials="Y" lastIdx="1" clrIdx="0"/>
  <p:cmAuthor id="88" name="andres.x.gomez" initials="a" lastIdx="4" clrIdx="0"/>
  <p:cmAuthor id="89" name="张艳芳" initials="张" lastIdx="3" clrIdx="0"/>
  <p:cmAuthor id="90" name="邹积逊" initials="邹" lastIdx="1" clrIdx="0"/>
  <p:cmAuthor id="91" name="未知用户17" initials="未" lastIdx="1" clrIdx="1"/>
  <p:cmAuthor id="92" name="未知用户20" initials="未" lastIdx="1" clrIdx="0"/>
  <p:cmAuthor id="93" name="未知用户19" initials="未" lastIdx="1" clrIdx="0"/>
  <p:cmAuthor id="94" name="未知用户21" initials="未" lastIdx="1" clrIdx="0"/>
  <p:cmAuthor id="95" name="未知用户14" initials="未" lastIdx="1" clrIdx="0"/>
  <p:cmAuthor id="96" name="王向羽" initials="王" lastIdx="1" clrIdx="0"/>
  <p:cmAuthor id="97" name="admin" initials="a" lastIdx="1" clrIdx="0"/>
  <p:cmAuthor id="99" name="zhang.hongzhuo" initials="z" lastIdx="2" clrIdx="9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10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commentAuthors" Target="commentAuthors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64600" cy="448409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Date Placeholder 3"/>
          <p:cNvSpPr txBox="1"/>
          <p:nvPr userDrawn="1"/>
        </p:nvSpPr>
        <p:spPr>
          <a:xfrm>
            <a:off x="203495" y="6611461"/>
            <a:ext cx="1105580" cy="219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</a:t>
            </a:r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秘密</a:t>
            </a:r>
            <a:r>
              <a:rPr lang="zh-CN" altLang="en-US" sz="1200" b="1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</a:t>
            </a:r>
            <a:endParaRPr lang="zh-CN" altLang="en-US" sz="1200" b="1" dirty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0"/>
          </p:nvPr>
        </p:nvSpPr>
        <p:spPr>
          <a:xfrm>
            <a:off x="742950" y="1047750"/>
            <a:ext cx="10610850" cy="512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C00000"/>
                </a:gs>
                <a:gs pos="51000">
                  <a:srgbClr val="E60012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/>
          <p:cNvSpPr txBox="1"/>
          <p:nvPr userDrawn="1"/>
        </p:nvSpPr>
        <p:spPr>
          <a:xfrm>
            <a:off x="6841490" y="6617970"/>
            <a:ext cx="515239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690880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544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95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39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83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73275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935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64790" algn="l" defTabSz="690880" rtl="0" eaLnBrk="1" latinLnBrk="0" hangingPunct="1"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发动机研究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六室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发动机研究部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发动机工厂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第十四</a:t>
            </a:r>
            <a:r>
              <a:rPr lang="zh-CN" altLang="en-US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事业部</a:t>
            </a:r>
            <a:r>
              <a:rPr lang="en-US" altLang="zh-CN" sz="1200" dirty="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︱</a:t>
            </a:r>
            <a:fld id="{3C5F0EA7-7E5B-4E3F-88F5-1EE12078FCEA}" type="slidenum">
              <a:rPr lang="en-US" altLang="zh-CN" sz="1200" smtClean="0">
                <a:solidFill>
                  <a:prstClr val="black">
                    <a:tint val="7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 dirty="0">
              <a:solidFill>
                <a:prstClr val="black">
                  <a:tint val="7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oleObject" Target="../embeddings/oleObject1.bin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1" Type="http://schemas.openxmlformats.org/officeDocument/2006/relationships/vmlDrawing" Target="../drawings/vmlDrawing1.v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9" Type="http://schemas.openxmlformats.org/officeDocument/2006/relationships/tags" Target="../tags/tag64.xml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wmf"/><Relationship Id="rId14" Type="http://schemas.openxmlformats.org/officeDocument/2006/relationships/oleObject" Target="../embeddings/oleObject4.bin"/><Relationship Id="rId13" Type="http://schemas.openxmlformats.org/officeDocument/2006/relationships/image" Target="../media/image14.wmf"/><Relationship Id="rId12" Type="http://schemas.openxmlformats.org/officeDocument/2006/relationships/oleObject" Target="../embeddings/oleObject3.bin"/><Relationship Id="rId11" Type="http://schemas.openxmlformats.org/officeDocument/2006/relationships/image" Target="../media/image13.wmf"/><Relationship Id="rId10" Type="http://schemas.openxmlformats.org/officeDocument/2006/relationships/oleObject" Target="../embeddings/oleObject2.bin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image" Target="../media/image2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image" Target="../media/image23.png"/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033145"/>
            <a:ext cx="5615305" cy="1640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545"/>
            <a:ext cx="3463925" cy="1529080"/>
          </a:xfrm>
          <a:prstGeom prst="rect">
            <a:avLst/>
          </a:prstGeom>
        </p:spPr>
      </p:pic>
      <p:sp>
        <p:nvSpPr>
          <p:cNvPr id="889" name="Google Shape;889;p74"/>
          <p:cNvSpPr txBox="1"/>
          <p:nvPr/>
        </p:nvSpPr>
        <p:spPr>
          <a:xfrm>
            <a:off x="3416935" y="1891665"/>
            <a:ext cx="2679065" cy="781685"/>
          </a:xfrm>
          <a:prstGeom prst="rect">
            <a:avLst/>
          </a:prstGeom>
          <a:solidFill>
            <a:srgbClr val="CCE1F1"/>
          </a:solidFill>
          <a:ln w="12700" cmpd="sng">
            <a:noFill/>
            <a:prstDash val="dashDot"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All perception and prediction modules are designed in a </a:t>
            </a:r>
            <a:r>
              <a:rPr lang="en-US" sz="1000" b="1">
                <a:solidFill>
                  <a:srgbClr val="005F83"/>
                </a:solidFill>
                <a:latin typeface="Lato"/>
                <a:ea typeface="Lato"/>
                <a:cs typeface="Lato"/>
                <a:sym typeface="Lato"/>
              </a:rPr>
              <a:t>transformer decoder  structure</a:t>
            </a:r>
            <a:endParaRPr lang="en-US" sz="1000" b="1">
              <a:solidFill>
                <a:srgbClr val="005F83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00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" name="直接连接符 72"/>
          <p:cNvCxnSpPr/>
          <p:nvPr/>
        </p:nvCxnSpPr>
        <p:spPr>
          <a:xfrm flipH="1">
            <a:off x="3816578" y="1747112"/>
            <a:ext cx="1812290" cy="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6" name="Google Shape;176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16350" y="498475"/>
            <a:ext cx="1744345" cy="120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25" y="2947670"/>
            <a:ext cx="2376000" cy="66707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rot="16200000" flipH="1">
            <a:off x="11076238" y="2767897"/>
            <a:ext cx="360000" cy="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4" name="Google Shape;134;p18"/>
          <p:cNvSpPr txBox="1"/>
          <p:nvPr/>
        </p:nvSpPr>
        <p:spPr>
          <a:xfrm>
            <a:off x="0" y="3654237"/>
            <a:ext cx="12192000" cy="44894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35" b="1">
                <a:solidFill>
                  <a:srgbClr val="025F84"/>
                </a:solidFill>
                <a:latin typeface="Lato"/>
                <a:ea typeface="Lato"/>
                <a:cs typeface="Lato"/>
                <a:sym typeface="Lato"/>
              </a:rPr>
              <a:t>Autonomous Driving Development Roadmap</a:t>
            </a:r>
            <a:r>
              <a:rPr lang="en-GB" sz="1735" b="1">
                <a:solidFill>
                  <a:srgbClr val="025F84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-US" altLang="en-GB" sz="1735" b="1">
                <a:solidFill>
                  <a:srgbClr val="025F84"/>
                </a:solidFill>
                <a:latin typeface="Lato"/>
                <a:ea typeface="Lato"/>
                <a:cs typeface="Lato"/>
                <a:sym typeface="Lato"/>
              </a:rPr>
              <a:t>CNN</a:t>
            </a:r>
            <a:r>
              <a:rPr lang="en-GB" sz="1735" b="1">
                <a:solidFill>
                  <a:srgbClr val="025F8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en-GB" sz="1735" b="1">
                <a:solidFill>
                  <a:srgbClr val="025F84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r>
              <a:rPr lang="en-GB" sz="1735" b="1">
                <a:solidFill>
                  <a:srgbClr val="025F84"/>
                </a:solidFill>
                <a:latin typeface="Lato"/>
                <a:ea typeface="Lato"/>
                <a:cs typeface="Lato"/>
                <a:sym typeface="Lato"/>
              </a:rPr>
              <a:t>BEV Perception</a:t>
            </a:r>
            <a:r>
              <a:rPr lang="en-US" altLang="en-GB" sz="1735" b="1">
                <a:solidFill>
                  <a:srgbClr val="025F84"/>
                </a:solidFill>
                <a:latin typeface="Lato"/>
                <a:ea typeface="Lato"/>
                <a:cs typeface="Lato"/>
                <a:sym typeface="Lato"/>
              </a:rPr>
              <a:t> ;Self-Attention;Perception A</a:t>
            </a:r>
            <a:r>
              <a:rPr lang="en-US" altLang="zh-CN" sz="1735" b="1">
                <a:solidFill>
                  <a:srgbClr val="025F84"/>
                </a:solidFill>
                <a:latin typeface="Lato"/>
                <a:ea typeface="Lato"/>
                <a:cs typeface="Lato"/>
                <a:sym typeface="Lato"/>
              </a:rPr>
              <a:t>lgorithm</a:t>
            </a:r>
            <a:endParaRPr lang="en-US" altLang="zh-CN" sz="1735" b="1">
              <a:solidFill>
                <a:srgbClr val="025F8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82550" y="4234815"/>
            <a:ext cx="2872740" cy="262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65" b="1" i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From the past t0 </a:t>
            </a:r>
            <a:r>
              <a:rPr lang="en-GB" sz="1465" b="1" i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202</a:t>
            </a:r>
            <a:r>
              <a:rPr lang="en-US" altLang="en-GB" sz="1465" b="1" i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465" b="1" i="1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HDMapNet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BERT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Attention is all you need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Deformable Conv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Spatial Pyramid Pooling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Feature Pyramid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...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endParaRPr sz="1465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678716" y="4234558"/>
            <a:ext cx="2607600" cy="307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 b="1" i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2021</a:t>
            </a:r>
            <a:endParaRPr sz="1465" b="1" i="1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DETR3D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BEVDet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Vision Transformer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DETR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DEFORMABLE DETR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Swin Transformer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Lift, Splat, Shoot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...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endParaRPr lang="en-US" altLang="zh-CN" sz="1465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endParaRPr sz="1465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752116" y="4234570"/>
            <a:ext cx="3090400" cy="262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 b="1" i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2022</a:t>
            </a:r>
            <a:r>
              <a:rPr lang="en-US" altLang="en-GB" sz="1465" b="1" i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-2023</a:t>
            </a:r>
            <a:endParaRPr sz="1465" b="1" i="1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BEVFormer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PersFormer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FlashAttention-2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RT-DETR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BEVFormerV</a:t>
            </a: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2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MonoScene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CoBEVT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...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endParaRPr sz="1600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8993505" y="4234815"/>
            <a:ext cx="3197860" cy="307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5" b="1" i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UP to now and Future</a:t>
            </a:r>
            <a:endParaRPr sz="1465" b="1" i="1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BEVFusion(Damo Academy)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BEVFusion(MIT)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FUTR3D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BEVnet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MonoScene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OccDepth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Surround Occ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r>
              <a:rPr lang="en-US" altLang="zh-CN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...</a:t>
            </a:r>
            <a:endParaRPr lang="en-US" altLang="zh-CN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endParaRPr lang="en-GB" sz="1465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Lato"/>
              <a:buChar char="●"/>
            </a:pPr>
            <a:endParaRPr sz="1465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40316" y="4142570"/>
            <a:ext cx="11466400" cy="134800"/>
          </a:xfrm>
          <a:prstGeom prst="rightArrow">
            <a:avLst>
              <a:gd name="adj1" fmla="val 76763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34;p18"/>
          <p:cNvSpPr txBox="1"/>
          <p:nvPr/>
        </p:nvSpPr>
        <p:spPr>
          <a:xfrm>
            <a:off x="3655695" y="0"/>
            <a:ext cx="5637530" cy="44894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Modern Autonomous Driving Architecture[MAD]</a:t>
            </a:r>
            <a:endParaRPr lang="en-US" altLang="zh-CN" sz="1735" b="1">
              <a:solidFill>
                <a:srgbClr val="025F8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3189605" y="4523740"/>
            <a:ext cx="4535170" cy="2334260"/>
          </a:xfrm>
          <a:prstGeom prst="rect">
            <a:avLst/>
          </a:prstGeom>
          <a:solidFill>
            <a:schemeClr val="bg1"/>
          </a:solidFill>
          <a:ln w="38100"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800340" y="4523740"/>
            <a:ext cx="4367530" cy="2334260"/>
          </a:xfrm>
          <a:prstGeom prst="rect">
            <a:avLst/>
          </a:prstGeom>
          <a:solidFill>
            <a:schemeClr val="bg1"/>
          </a:solidFill>
          <a:ln w="38100"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L 形 44"/>
          <p:cNvSpPr/>
          <p:nvPr/>
        </p:nvSpPr>
        <p:spPr>
          <a:xfrm rot="5400000">
            <a:off x="2861310" y="-2305685"/>
            <a:ext cx="6271895" cy="11994515"/>
          </a:xfrm>
          <a:prstGeom prst="corner">
            <a:avLst>
              <a:gd name="adj1" fmla="val 50000"/>
              <a:gd name="adj2" fmla="val 50151"/>
            </a:avLst>
          </a:prstGeom>
          <a:solidFill>
            <a:schemeClr val="bg1"/>
          </a:solidFill>
          <a:ln w="381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7945" y="813435"/>
            <a:ext cx="3884776" cy="14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820" y="4566920"/>
            <a:ext cx="3189759" cy="1800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7681823" y="1489937"/>
            <a:ext cx="720000" cy="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" y="2449195"/>
            <a:ext cx="3024365" cy="180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" y="644525"/>
            <a:ext cx="2830097" cy="1800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>
            <a:off x="3090138" y="1489937"/>
            <a:ext cx="720000" cy="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585200" y="3429000"/>
            <a:ext cx="1651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1000">
                <a:solidFill>
                  <a:srgbClr val="7F7F7F"/>
                </a:solidFill>
                <a:latin typeface="Lato"/>
                <a:ea typeface="Lato"/>
                <a:cs typeface="Lato"/>
              </a:rPr>
              <a:t>Deforamble Attention</a:t>
            </a:r>
            <a:endParaRPr lang="en-US" altLang="zh-CN" sz="1000">
              <a:solidFill>
                <a:srgbClr val="7F7F7F"/>
              </a:solidFill>
              <a:latin typeface="Lato"/>
              <a:ea typeface="Lato"/>
              <a:cs typeface="Lato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rot="5400000" flipH="1">
            <a:off x="9988778" y="3597502"/>
            <a:ext cx="720000" cy="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6300470"/>
            <a:ext cx="3904615" cy="398780"/>
          </a:xfrm>
          <a:prstGeom prst="rect">
            <a:avLst/>
          </a:prstGeom>
        </p:spPr>
      </p:pic>
      <p:sp>
        <p:nvSpPr>
          <p:cNvPr id="19" name="Google Shape;134;p18"/>
          <p:cNvSpPr txBox="1"/>
          <p:nvPr/>
        </p:nvSpPr>
        <p:spPr>
          <a:xfrm>
            <a:off x="0" y="0"/>
            <a:ext cx="12035790" cy="44894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Real-time prediction for temperature distribution on the cylinder head of RE011 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Architecture[RTPTD]</a:t>
            </a:r>
            <a:endParaRPr lang="en-US" altLang="zh-CN" sz="1735" b="1">
              <a:solidFill>
                <a:srgbClr val="025F8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295" y="4899025"/>
            <a:ext cx="1826766" cy="1800000"/>
          </a:xfrm>
          <a:prstGeom prst="rect">
            <a:avLst/>
          </a:prstGeom>
        </p:spPr>
      </p:pic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150495" y="4973955"/>
            <a:ext cx="2530849" cy="1800000"/>
            <a:chOff x="8960" y="3520"/>
            <a:chExt cx="8655" cy="618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0" y="3520"/>
              <a:ext cx="8655" cy="6188"/>
            </a:xfrm>
            <a:prstGeom prst="rect">
              <a:avLst/>
            </a:prstGeom>
          </p:spPr>
        </p:pic>
        <p:cxnSp>
          <p:nvCxnSpPr>
            <p:cNvPr id="37" name="直接连接符 36"/>
            <p:cNvCxnSpPr/>
            <p:nvPr/>
          </p:nvCxnSpPr>
          <p:spPr>
            <a:xfrm>
              <a:off x="9171" y="6621"/>
              <a:ext cx="6131" cy="88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 flipV="1">
              <a:off x="12318" y="3520"/>
              <a:ext cx="76" cy="616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12290" y="7907"/>
              <a:ext cx="551" cy="402"/>
              <a:chOff x="12290" y="7088"/>
              <a:chExt cx="551" cy="402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12290" y="7182"/>
                <a:ext cx="199" cy="201"/>
              </a:xfrm>
              <a:prstGeom prst="ellipse">
                <a:avLst/>
              </a:prstGeom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53" name="对象 52"/>
              <p:cNvGraphicFramePr>
                <a:graphicFrameLocks noChangeAspect="1"/>
              </p:cNvGraphicFramePr>
              <p:nvPr/>
            </p:nvGraphicFramePr>
            <p:xfrm>
              <a:off x="12551" y="7088"/>
              <a:ext cx="291" cy="4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" name="" r:id="rId8" imgW="127000" imgH="180340" progId="Equation.KSEE3">
                      <p:embed/>
                    </p:oleObj>
                  </mc:Choice>
                  <mc:Fallback>
                    <p:oleObj name="" r:id="rId8" imgW="127000" imgH="180340" progId="Equation.KSEE3">
                      <p:embed/>
                      <p:pic>
                        <p:nvPicPr>
                          <p:cNvPr id="0" name="图片 53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2551" y="7088"/>
                            <a:ext cx="291" cy="40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5" name="组合 24"/>
            <p:cNvGrpSpPr/>
            <p:nvPr/>
          </p:nvGrpSpPr>
          <p:grpSpPr>
            <a:xfrm>
              <a:off x="13782" y="6115"/>
              <a:ext cx="345" cy="699"/>
              <a:chOff x="13188" y="5767"/>
              <a:chExt cx="345" cy="699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13188" y="6266"/>
                <a:ext cx="199" cy="201"/>
              </a:xfrm>
              <a:prstGeom prst="ellipse">
                <a:avLst/>
              </a:prstGeom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55" name="对象 54"/>
              <p:cNvGraphicFramePr>
                <a:graphicFrameLocks noChangeAspect="1"/>
              </p:cNvGraphicFramePr>
              <p:nvPr/>
            </p:nvGraphicFramePr>
            <p:xfrm>
              <a:off x="13209" y="5767"/>
              <a:ext cx="324" cy="4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" name="" r:id="rId10" imgW="139700" imgH="180340" progId="Equation.KSEE3">
                      <p:embed/>
                    </p:oleObj>
                  </mc:Choice>
                  <mc:Fallback>
                    <p:oleObj name="" r:id="rId10" imgW="139700" imgH="180340" progId="Equation.KSEE3">
                      <p:embed/>
                      <p:pic>
                        <p:nvPicPr>
                          <p:cNvPr id="0" name="图片 55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13209" y="5767"/>
                            <a:ext cx="324" cy="40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" name="组合 25"/>
            <p:cNvGrpSpPr/>
            <p:nvPr/>
          </p:nvGrpSpPr>
          <p:grpSpPr>
            <a:xfrm>
              <a:off x="12222" y="4801"/>
              <a:ext cx="591" cy="438"/>
              <a:chOff x="12251" y="5132"/>
              <a:chExt cx="591" cy="438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12251" y="5309"/>
                <a:ext cx="199" cy="201"/>
              </a:xfrm>
              <a:prstGeom prst="ellipse">
                <a:avLst/>
              </a:prstGeom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57" name="对象 56"/>
              <p:cNvGraphicFramePr>
                <a:graphicFrameLocks noChangeAspect="1"/>
              </p:cNvGraphicFramePr>
              <p:nvPr/>
            </p:nvGraphicFramePr>
            <p:xfrm>
              <a:off x="12518" y="5132"/>
              <a:ext cx="324" cy="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" name="" r:id="rId12" imgW="139700" imgH="193040" progId="Equation.KSEE3">
                      <p:embed/>
                    </p:oleObj>
                  </mc:Choice>
                  <mc:Fallback>
                    <p:oleObj name="" r:id="rId12" imgW="139700" imgH="193040" progId="Equation.KSEE3">
                      <p:embed/>
                      <p:pic>
                        <p:nvPicPr>
                          <p:cNvPr id="0" name="图片 57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12518" y="5132"/>
                            <a:ext cx="324" cy="4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7" name="组合 26"/>
            <p:cNvGrpSpPr/>
            <p:nvPr/>
          </p:nvGrpSpPr>
          <p:grpSpPr>
            <a:xfrm>
              <a:off x="10603" y="5903"/>
              <a:ext cx="327" cy="805"/>
              <a:chOff x="11338" y="5661"/>
              <a:chExt cx="327" cy="805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1338" y="6266"/>
                <a:ext cx="199" cy="201"/>
              </a:xfrm>
              <a:prstGeom prst="ellipse">
                <a:avLst/>
              </a:prstGeom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59" name="对象 58"/>
              <p:cNvGraphicFramePr>
                <a:graphicFrameLocks noChangeAspect="1"/>
              </p:cNvGraphicFramePr>
              <p:nvPr/>
            </p:nvGraphicFramePr>
            <p:xfrm>
              <a:off x="11341" y="5661"/>
              <a:ext cx="324" cy="4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" name="" r:id="rId14" imgW="139700" imgH="180340" progId="Equation.KSEE3">
                      <p:embed/>
                    </p:oleObj>
                  </mc:Choice>
                  <mc:Fallback>
                    <p:oleObj name="" r:id="rId14" imgW="139700" imgH="180340" progId="Equation.KSEE3">
                      <p:embed/>
                      <p:pic>
                        <p:nvPicPr>
                          <p:cNvPr id="0" name="图片 59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1341" y="5661"/>
                            <a:ext cx="324" cy="40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5855928" y="4898406"/>
            <a:ext cx="1712061" cy="1663759"/>
            <a:chOff x="665" y="1730"/>
            <a:chExt cx="6761" cy="657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22" y="1971"/>
              <a:ext cx="6204" cy="600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7">
              <a:alphaModFix amt="31000"/>
            </a:blip>
            <a:srcRect l="2966" t="4409" r="6437" b="3175"/>
            <a:stretch>
              <a:fillRect/>
            </a:stretch>
          </p:blipFill>
          <p:spPr>
            <a:xfrm>
              <a:off x="665" y="1730"/>
              <a:ext cx="6741" cy="6570"/>
            </a:xfrm>
            <a:prstGeom prst="rect">
              <a:avLst/>
            </a:prstGeom>
          </p:spPr>
        </p:pic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8"/>
          <a:srcRect l="30069"/>
          <a:stretch>
            <a:fillRect/>
          </a:stretch>
        </p:blipFill>
        <p:spPr>
          <a:xfrm>
            <a:off x="8575040" y="648970"/>
            <a:ext cx="3350065" cy="1800000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 rot="16200000" flipH="1">
            <a:off x="760958" y="4583022"/>
            <a:ext cx="720000" cy="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256665" y="4251960"/>
            <a:ext cx="1932305" cy="690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solidFill>
                  <a:srgbClr val="7F7F7F"/>
                </a:solidFill>
                <a:latin typeface="Lato"/>
                <a:ea typeface="Lato"/>
                <a:cs typeface="Lato"/>
                <a:sym typeface="+mn-ea"/>
              </a:rPr>
              <a:t>Bicubic interpolation</a:t>
            </a:r>
            <a:endParaRPr lang="en-US" altLang="zh-CN" sz="1000">
              <a:solidFill>
                <a:srgbClr val="7F7F7F"/>
              </a:solidFill>
              <a:latin typeface="Lato"/>
              <a:ea typeface="Lato"/>
              <a:cs typeface="Lato"/>
              <a:sym typeface="+mn-ea"/>
            </a:endParaRPr>
          </a:p>
          <a:p>
            <a:r>
              <a:rPr lang="en-US" altLang="zh-CN" sz="1000">
                <a:solidFill>
                  <a:srgbClr val="7F7F7F"/>
                </a:solidFill>
                <a:latin typeface="Lato"/>
                <a:ea typeface="Lato"/>
                <a:cs typeface="Lato"/>
                <a:sym typeface="+mn-ea"/>
              </a:rPr>
              <a:t>Feature Pyramid Network</a:t>
            </a:r>
            <a:endParaRPr lang="en-US" altLang="zh-CN" sz="1000">
              <a:solidFill>
                <a:srgbClr val="7F7F7F"/>
              </a:solidFill>
              <a:latin typeface="Lato"/>
              <a:ea typeface="Lato"/>
              <a:cs typeface="Lato"/>
              <a:sym typeface="+mn-ea"/>
            </a:endParaRPr>
          </a:p>
          <a:p>
            <a:r>
              <a:rPr lang="en-US" altLang="zh-CN" sz="1000">
                <a:solidFill>
                  <a:srgbClr val="7F7F7F"/>
                </a:solidFill>
                <a:latin typeface="Lato"/>
                <a:ea typeface="Lato"/>
                <a:cs typeface="Lato"/>
                <a:sym typeface="+mn-ea"/>
              </a:rPr>
              <a:t>Spatial Pyramid Pooling</a:t>
            </a:r>
            <a:endParaRPr lang="en-US" altLang="zh-CN" sz="1000">
              <a:solidFill>
                <a:srgbClr val="7F7F7F"/>
              </a:solidFill>
              <a:latin typeface="Lato"/>
              <a:ea typeface="Lato"/>
              <a:cs typeface="Lato"/>
              <a:sym typeface="+mn-ea"/>
            </a:endParaRPr>
          </a:p>
          <a:p>
            <a:r>
              <a:rPr lang="en-US" altLang="zh-CN" sz="1000">
                <a:solidFill>
                  <a:srgbClr val="7F7F7F"/>
                </a:solidFill>
                <a:latin typeface="Lato"/>
                <a:ea typeface="Lato"/>
                <a:cs typeface="Lato"/>
                <a:sym typeface="+mn-ea"/>
              </a:rPr>
              <a:t>Residual Conv</a:t>
            </a:r>
            <a:endParaRPr lang="en-US" altLang="zh-CN" sz="1000">
              <a:solidFill>
                <a:srgbClr val="7F7F7F"/>
              </a:solidFill>
              <a:latin typeface="Lato"/>
              <a:ea typeface="Lato"/>
              <a:cs typeface="Lato"/>
              <a:sym typeface="+mn-ea"/>
            </a:endParaRPr>
          </a:p>
          <a:p>
            <a:endParaRPr lang="en-US" altLang="zh-CN" sz="1000">
              <a:solidFill>
                <a:srgbClr val="7F7F7F"/>
              </a:solidFill>
              <a:latin typeface="Lato"/>
              <a:ea typeface="Lato"/>
              <a:cs typeface="Lato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36815" y="1200150"/>
            <a:ext cx="9423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1000">
                <a:solidFill>
                  <a:srgbClr val="7F7F7F"/>
                </a:solidFill>
                <a:latin typeface="Lato"/>
                <a:ea typeface="Lato"/>
                <a:cs typeface="Lato"/>
              </a:rPr>
              <a:t>BEVformer</a:t>
            </a:r>
            <a:endParaRPr lang="en-US" altLang="zh-CN" sz="1000">
              <a:solidFill>
                <a:srgbClr val="7F7F7F"/>
              </a:solidFill>
              <a:latin typeface="Lato"/>
              <a:ea typeface="Lato"/>
              <a:cs typeface="Lato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rot="10800000" flipH="1">
            <a:off x="7874228" y="5667602"/>
            <a:ext cx="720000" cy="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10800000" flipH="1">
            <a:off x="5136108" y="5667602"/>
            <a:ext cx="720000" cy="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4884420" y="3172460"/>
            <a:ext cx="1584325" cy="488950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</a:rPr>
              <a:t>Backbone</a:t>
            </a:r>
            <a:endParaRPr lang="en-US" altLang="zh-CN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490075" y="3996055"/>
            <a:ext cx="1584325" cy="488950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</a:rPr>
              <a:t>Perception</a:t>
            </a:r>
            <a:endParaRPr lang="en-US" altLang="zh-CN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884420" y="3996055"/>
            <a:ext cx="1584325" cy="488950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</a:rPr>
              <a:t>Prediction</a:t>
            </a:r>
            <a:endParaRPr lang="en-US" altLang="zh-CN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</a:endParaRPr>
          </a:p>
        </p:txBody>
      </p:sp>
    </p:spTree>
    <p:custDataLst>
      <p:tags r:id="rId1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4;p18"/>
          <p:cNvSpPr txBox="1"/>
          <p:nvPr/>
        </p:nvSpPr>
        <p:spPr>
          <a:xfrm>
            <a:off x="0" y="0"/>
            <a:ext cx="12035790" cy="44894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[Backbone]MAD Solution{CNN+BEVformer} VS 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RTPTD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 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Solution{CNN+BEVformer} 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 </a:t>
            </a:r>
            <a:endParaRPr lang="en-US" altLang="zh-CN" sz="1735" b="1">
              <a:solidFill>
                <a:srgbClr val="025F8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500" y="499110"/>
            <a:ext cx="5841365" cy="6359525"/>
          </a:xfrm>
          <a:prstGeom prst="rect">
            <a:avLst/>
          </a:prstGeom>
          <a:ln w="31750" cap="flat" cmpd="dbl" algn="ctr">
            <a:solidFill>
              <a:schemeClr val="accent2">
                <a:lumMod val="50000"/>
              </a:schemeClr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57620" y="498475"/>
            <a:ext cx="5764530" cy="6359525"/>
          </a:xfrm>
          <a:prstGeom prst="rect">
            <a:avLst/>
          </a:prstGeom>
          <a:ln w="31750" cap="flat" cmpd="dbl" algn="ctr">
            <a:solidFill>
              <a:schemeClr val="accent2">
                <a:lumMod val="50000"/>
              </a:schemeClr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665" y="644525"/>
            <a:ext cx="603250" cy="225044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12090" y="2938145"/>
            <a:ext cx="16992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+mn-ea"/>
              </a:rPr>
              <a:t>Residual Conv-Net</a:t>
            </a:r>
            <a:endParaRPr lang="en-US" altLang="zh-CN" sz="1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395730" y="1612900"/>
            <a:ext cx="43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＋</a:t>
            </a:r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1417320"/>
            <a:ext cx="1556385" cy="92646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85" y="1378585"/>
            <a:ext cx="1517650" cy="9652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510915" y="1585595"/>
            <a:ext cx="43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＋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767205" y="2938145"/>
            <a:ext cx="22059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+mn-ea"/>
              </a:rPr>
              <a:t>Feature Pyramid Network</a:t>
            </a:r>
            <a:endParaRPr lang="en-US" altLang="zh-CN" sz="1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853180" y="2938145"/>
            <a:ext cx="2299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+mn-ea"/>
              </a:rPr>
              <a:t>Spatial Pyramid Pooling</a:t>
            </a:r>
            <a:endParaRPr lang="en-US" altLang="zh-CN" sz="1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2400" y="3557905"/>
            <a:ext cx="56121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随着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网络深度的增加，梯度消失和梯度爆炸问题变得更加严重。Resnet通过使用Skip Connections使梯度能够直接传递到较浅的层，从而缓解了梯度消失问题</a:t>
            </a:r>
            <a:r>
              <a:rPr lang="zh-CN" altLang="en-US" sz="100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00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Dilated Conv-Net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 通过增加卷积核之间的间隔，可以在不增加参数量的情况下扩展感受野，从而捕捉到更丰富的上下文信息</a:t>
            </a:r>
            <a:endParaRPr lang="en-US" altLang="zh-CN" sz="1000" b="1">
              <a:effectLst/>
              <a:latin typeface="Lato"/>
              <a:ea typeface="Lato"/>
              <a:cs typeface="Lato"/>
            </a:endParaRPr>
          </a:p>
          <a:p>
            <a:pPr marL="171450" indent="-1714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bicubic interpolation 能有效减少伪影和失真现象</a:t>
            </a:r>
            <a:endParaRPr lang="en-US" altLang="zh-CN" sz="1000" b="1">
              <a:effectLst/>
              <a:latin typeface="Lato"/>
              <a:ea typeface="Lato"/>
              <a:cs typeface="Lato"/>
            </a:endParaRPr>
          </a:p>
          <a:p>
            <a:pPr marL="171450" indent="-1714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FPN 通过自上而下的路径（从高层到低层）来进行特征融合。高层特征经过上采样后，与低层特征进行结合，以增强细节信息</a:t>
            </a:r>
            <a:endParaRPr lang="en-US" altLang="zh-CN" sz="1000" b="1">
              <a:effectLst/>
              <a:latin typeface="Lato"/>
              <a:ea typeface="Lato"/>
              <a:cs typeface="Lato"/>
              <a:sym typeface="+mn-ea"/>
            </a:endParaRPr>
          </a:p>
          <a:p>
            <a:pPr marL="171450" indent="-1714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SPP 可以将不同尺寸的输入图像转换为固定长度的输出。这使得后续的全连接层能够接受来自不同输入尺寸的特征，避免了传统 CNN 需要对输入进行统一尺寸调整的限制</a:t>
            </a:r>
            <a:endParaRPr lang="en-US" altLang="zh-CN" sz="1000" b="1">
              <a:effectLst/>
              <a:latin typeface="Lato"/>
              <a:ea typeface="Lato"/>
              <a:cs typeface="Lato"/>
            </a:endParaRPr>
          </a:p>
          <a:p>
            <a:pPr marL="171450" indent="-1714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</a:rPr>
              <a:t>通过消融试验对比，使用上述算法，使得预测阶段ARE误差较原论文算法减少</a:t>
            </a:r>
            <a:r>
              <a:rPr lang="en-US" altLang="zh-CN" sz="1000" b="1">
                <a:solidFill>
                  <a:srgbClr val="FF0000"/>
                </a:solidFill>
                <a:effectLst/>
                <a:latin typeface="Lato"/>
                <a:ea typeface="Lato"/>
                <a:cs typeface="Lato"/>
              </a:rPr>
              <a:t>3.6%</a:t>
            </a:r>
            <a:r>
              <a:rPr lang="en-US" altLang="zh-CN" sz="1000" b="1">
                <a:effectLst/>
                <a:latin typeface="Lato"/>
                <a:ea typeface="Lato"/>
                <a:cs typeface="Lato"/>
              </a:rPr>
              <a:t>。</a:t>
            </a:r>
            <a:endParaRPr lang="en-US" altLang="zh-CN" sz="1000" b="1">
              <a:effectLst/>
              <a:latin typeface="Lato"/>
              <a:ea typeface="Lato"/>
              <a:cs typeface="Lato"/>
            </a:endParaRPr>
          </a:p>
          <a:p>
            <a:endParaRPr lang="zh-CN" altLang="en-US" sz="1000">
              <a:effectLst/>
            </a:endParaRPr>
          </a:p>
        </p:txBody>
      </p:sp>
      <p:pic>
        <p:nvPicPr>
          <p:cNvPr id="622" name="Google Shape;622;p62"/>
          <p:cNvPicPr preferRelativeResize="0"/>
          <p:nvPr/>
        </p:nvPicPr>
        <p:blipFill rotWithShape="1">
          <a:blip r:embed="rId4"/>
          <a:srcRect l="450" r="-449"/>
          <a:stretch>
            <a:fillRect/>
          </a:stretch>
        </p:blipFill>
        <p:spPr>
          <a:xfrm>
            <a:off x="6592570" y="900430"/>
            <a:ext cx="5295265" cy="1564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文本框 40"/>
          <p:cNvSpPr txBox="1"/>
          <p:nvPr/>
        </p:nvSpPr>
        <p:spPr>
          <a:xfrm>
            <a:off x="8696960" y="2811145"/>
            <a:ext cx="11563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</a:rPr>
              <a:t>BEV</a:t>
            </a:r>
            <a:r>
              <a:rPr lang="en-US" altLang="zh-CN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</a:rPr>
              <a:t>former</a:t>
            </a:r>
            <a:endParaRPr lang="en-US" altLang="zh-CN" sz="1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388735" y="3557905"/>
            <a:ext cx="5612130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</a:rPr>
              <a:t>BEVformer是一个统一的端到端框架，基于可变形注意力融合多摄像头和时间特征，适用于自动驾驶（AD）中的各种感知任务</a:t>
            </a:r>
            <a:endParaRPr lang="en-US" altLang="zh-CN" sz="1000" b="1">
              <a:effectLst/>
              <a:latin typeface="Lato"/>
              <a:ea typeface="Lato"/>
              <a:cs typeface="Lato"/>
            </a:endParaRPr>
          </a:p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</a:rPr>
              <a:t>BEV核心组件：BEV查询 Q：查找以获取 BEV 特征图；空间交叉注意力：融合多摄像头特征；时间自注意力：聚合时间维度的 BEV 特征</a:t>
            </a:r>
            <a:endParaRPr lang="en-US" altLang="zh-CN" sz="1000" b="1">
              <a:effectLst/>
              <a:latin typeface="Lato"/>
              <a:ea typeface="Lato"/>
              <a:cs typeface="Lato"/>
            </a:endParaRPr>
          </a:p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</a:rPr>
              <a:t>使用可学习的查询表示从 BEV 视角查看的真实世界，在图像中查找空间特征，并在之前的 BEV 图中查找时间特征，称为空间-时间特征融合（Spatial-temporal）</a:t>
            </a:r>
            <a:endParaRPr lang="en-US" altLang="zh-CN" sz="1000" b="1">
              <a:effectLst/>
              <a:latin typeface="Lato"/>
              <a:ea typeface="Lato"/>
              <a:cs typeface="Lato"/>
            </a:endParaRPr>
          </a:p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</a:rPr>
              <a:t>本课题将曲轴转角的连续性作为时间特征进行自注意力计算，FPN提取的多层次特征作为空间特征进行自注意力计算，并输出最后的融合特征。</a:t>
            </a:r>
            <a:endParaRPr lang="en-US" altLang="zh-CN" sz="1000" b="1">
              <a:effectLst/>
              <a:latin typeface="Lato"/>
              <a:ea typeface="Lato"/>
              <a:cs typeface="Lato"/>
            </a:endParaRPr>
          </a:p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</a:rPr>
              <a:t>通过消融试验对比，基于自动驾驶路线使用CNN+BEVformer作为Backbone网络架构，在数据集足够的情况下，</a:t>
            </a:r>
            <a:r>
              <a:rPr lang="zh-CN" altLang="en-US" sz="1000" b="1">
                <a:effectLst/>
                <a:latin typeface="Lato"/>
                <a:ea typeface="Lato"/>
                <a:cs typeface="Lato"/>
              </a:rPr>
              <a:t>相对于单</a:t>
            </a:r>
            <a:r>
              <a:rPr lang="en-US" altLang="zh-CN" sz="1000" b="1">
                <a:effectLst/>
                <a:latin typeface="Lato"/>
                <a:ea typeface="Lato"/>
                <a:cs typeface="Lato"/>
              </a:rPr>
              <a:t>CNN</a:t>
            </a:r>
            <a:r>
              <a:rPr lang="zh-CN" altLang="en-US" sz="1000" b="1">
                <a:effectLst/>
                <a:latin typeface="Lato"/>
                <a:ea typeface="Lato"/>
                <a:cs typeface="Lato"/>
              </a:rPr>
              <a:t>特征提取架构，</a:t>
            </a:r>
            <a:r>
              <a:rPr lang="en-US" altLang="zh-CN" sz="1000" b="1">
                <a:effectLst/>
                <a:latin typeface="Lato"/>
                <a:ea typeface="Lato"/>
                <a:cs typeface="Lato"/>
              </a:rPr>
              <a:t>使得预测阶段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ARE误差较原论文算法减少</a:t>
            </a:r>
            <a:r>
              <a:rPr lang="en-US" altLang="zh-CN" sz="1000" b="1">
                <a:solidFill>
                  <a:srgbClr val="FF0000"/>
                </a:solidFill>
                <a:effectLst/>
                <a:latin typeface="Lato"/>
                <a:ea typeface="Lato"/>
                <a:cs typeface="Lato"/>
                <a:sym typeface="+mn-ea"/>
              </a:rPr>
              <a:t>5.2%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。</a:t>
            </a:r>
            <a:endParaRPr lang="zh-CN" altLang="en-US" sz="1000">
              <a:effectLst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4;p18"/>
          <p:cNvSpPr txBox="1"/>
          <p:nvPr/>
        </p:nvSpPr>
        <p:spPr>
          <a:xfrm>
            <a:off x="0" y="0"/>
            <a:ext cx="12035790" cy="44894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[Perception]MAD {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V</a:t>
            </a:r>
            <a:r>
              <a:rPr lang="en-US" altLang="zh-CN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arious-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Transformer(Attention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- family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) 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} VS RTPTD {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Deforamble Attention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}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 </a:t>
            </a:r>
            <a:endParaRPr lang="en-US" altLang="zh-CN" sz="1735" b="1">
              <a:solidFill>
                <a:srgbClr val="025F8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795655"/>
            <a:ext cx="4050000" cy="13055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719195"/>
            <a:ext cx="4039200" cy="29460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2258060"/>
            <a:ext cx="2590800" cy="1461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8070" y="1011555"/>
            <a:ext cx="3987165" cy="5173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1.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传统的自注意力机制（如标准的 Transformer 中的自注意力）会计算每个位置和其他所有位置之间的注意力分数，复杂度为时间及文本序列（图像像素）的二次方。</a:t>
            </a:r>
            <a:endParaRPr lang="en-US" altLang="zh-CN" sz="1000" b="1">
              <a:effectLst/>
              <a:latin typeface="Lato"/>
              <a:ea typeface="Lato"/>
              <a:cs typeface="Lato"/>
              <a:sym typeface="+mn-ea"/>
            </a:endParaRPr>
          </a:p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2.传统自注意力机制在初始播种注意力感受时，会对所有像素产生均匀兴趣，导致网络收敛慢。</a:t>
            </a:r>
            <a:endParaRPr lang="en-US" altLang="zh-CN" sz="1000" b="1">
              <a:effectLst/>
              <a:latin typeface="Lato"/>
              <a:ea typeface="Lato"/>
              <a:cs typeface="Lato"/>
              <a:sym typeface="+mn-ea"/>
            </a:endParaRPr>
          </a:p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3.Deformable Attention 通过选择图像中局部区域进行关注，使得模型能够更好地捕捉局部细节，同时还保留了全局信息的灵活性。这种设计使得模型既能高效地处理局部特征，又不会忽视全局上下文。</a:t>
            </a:r>
            <a:endParaRPr lang="en-US" altLang="zh-CN" sz="1000" b="1">
              <a:effectLst/>
              <a:latin typeface="Lato"/>
              <a:ea typeface="Lato"/>
              <a:cs typeface="Lato"/>
            </a:endParaRPr>
          </a:p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4.每个查询位置所关注的关键位置可以根据输入数据的特征动态调整，而不是固定的。这意味着模型能够根据不同任务的需要，灵活选择关注的关键区域。</a:t>
            </a:r>
            <a:endParaRPr lang="en-US" altLang="zh-CN" sz="1000" b="1">
              <a:effectLst/>
              <a:latin typeface="Lato"/>
              <a:ea typeface="Lato"/>
              <a:cs typeface="Lato"/>
              <a:sym typeface="+mn-ea"/>
            </a:endParaRPr>
          </a:p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5.通过动态调整关注区域，Deformable Attention 可以更好地捕捉具有空间变换变化的特征。这种动态变形的能力使得它在面对目标空间变化、尺度变化时，比标准的注意力机制更加具有灵活性和鲁棒性。</a:t>
            </a:r>
            <a:endParaRPr lang="en-US" altLang="zh-CN" sz="1000" b="1">
              <a:effectLst/>
              <a:latin typeface="Lato"/>
              <a:ea typeface="Lato"/>
              <a:cs typeface="Lato"/>
              <a:sym typeface="+mn-ea"/>
            </a:endParaRPr>
          </a:p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5.Deformable Attention代码编写采用C++语言编写CUDA算子，与GPU集成度高，进一步加速内存交互运算效果。</a:t>
            </a:r>
            <a:endParaRPr lang="en-US" altLang="zh-CN" sz="1000" b="1">
              <a:effectLst/>
              <a:latin typeface="Lato"/>
              <a:ea typeface="Lato"/>
              <a:cs typeface="Lato"/>
              <a:sym typeface="+mn-ea"/>
            </a:endParaRPr>
          </a:p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6.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通过消融试验对比，基于自动驾驶路线</a:t>
            </a: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使用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Attention series </a:t>
            </a: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作为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Perception</a:t>
            </a: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阶段主干网络架构，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在数据集足够的情况下，</a:t>
            </a: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相对于传统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CNN+pooling+activate</a:t>
            </a: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特征提取架构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,使得预测阶</a:t>
            </a:r>
            <a:r>
              <a:rPr lang="zh-CN" altLang="en-US" sz="1000" b="1">
                <a:solidFill>
                  <a:srgbClr val="FF0000"/>
                </a:solidFill>
                <a:effectLst/>
                <a:latin typeface="Lato"/>
                <a:ea typeface="Lato"/>
                <a:cs typeface="Lato"/>
                <a:sym typeface="+mn-ea"/>
              </a:rPr>
              <a:t>奇异大误差点数下降明显</a:t>
            </a:r>
            <a:endParaRPr lang="zh-CN" altLang="en-US" sz="1000">
              <a:solidFill>
                <a:srgbClr val="FF0000"/>
              </a:solidFill>
              <a:effectLst/>
            </a:endParaRPr>
          </a:p>
          <a:p>
            <a:pPr marL="171450" indent="-1714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000" b="1">
              <a:solidFill>
                <a:srgbClr val="FF0000"/>
              </a:solidFill>
              <a:effectLst/>
              <a:latin typeface="Lato"/>
              <a:ea typeface="Lato"/>
              <a:cs typeface="Lato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5250" y="530860"/>
            <a:ext cx="4041140" cy="6327775"/>
          </a:xfrm>
          <a:prstGeom prst="rect">
            <a:avLst/>
          </a:prstGeom>
          <a:ln w="31750" cap="flat" cmpd="dbl" algn="ctr">
            <a:solidFill>
              <a:schemeClr val="accent2">
                <a:lumMod val="50000"/>
              </a:schemeClr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10" y="530860"/>
            <a:ext cx="2876550" cy="62801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103120"/>
            <a:ext cx="3858895" cy="221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63790" y="1230630"/>
            <a:ext cx="406400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1.FlashAttention减少对高带宽内存（HBM）的读写操作。使用平铺和重计算以及softmax基准化计算将输入块从HBM加载到SRAM（快速缓存），在SRAM上执行多头自注意力操作，并将结果更新回HBM。FlashAttention减少了内存读写量，从而实现了2-4倍的wall-time加速。</a:t>
            </a:r>
            <a:endParaRPr lang="en-US" altLang="zh-CN" sz="1000" b="1">
              <a:effectLst/>
              <a:latin typeface="Lato"/>
              <a:ea typeface="Lato"/>
              <a:cs typeface="Lato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2.Flash Attention从IO感知出发，减少了HBM访问次数,通过tiling技术分块和C++CUDA算子融合来实现。</a:t>
            </a:r>
            <a:endParaRPr lang="en-US" altLang="zh-CN" sz="1000" b="1">
              <a:effectLst/>
              <a:latin typeface="Lato"/>
              <a:ea typeface="Lato"/>
              <a:cs typeface="Lato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3.Flash Attention通过引入统计量，改变注意力机制的计算顺序，避免了实例化注意力矩阵 ,降低了显存复杂度。</a:t>
            </a:r>
            <a:endParaRPr lang="en-US" altLang="zh-CN" sz="1000" b="1">
              <a:effectLst/>
              <a:latin typeface="Lato"/>
              <a:ea typeface="Lato"/>
              <a:cs typeface="Lato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</a:rPr>
              <a:t>4.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不同于稀疏注意力，Flash Attention只是分块计算，而不是近似计算，Flash Attention与原生注意力的结果是完全等价的，对模型精度没有影响</a:t>
            </a:r>
            <a:r>
              <a:rPr lang="zh-CN" altLang="en-US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。</a:t>
            </a:r>
            <a:endParaRPr lang="zh-CN" altLang="en-US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5.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通过消融试验对比，</a:t>
            </a: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使用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FlashAttention作为Perception阶段j</a:t>
            </a: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加速算子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，</a:t>
            </a: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相对于传统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CNN</a:t>
            </a: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及普通</a:t>
            </a:r>
            <a:r>
              <a:rPr lang="en-US" altLang="zh-CN" sz="1000" b="1">
                <a:effectLst/>
                <a:latin typeface="Lato"/>
                <a:ea typeface="Lato"/>
                <a:cs typeface="Lato"/>
                <a:sym typeface="+mn-ea"/>
              </a:rPr>
              <a:t>Transformer</a:t>
            </a: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计算速度上，有</a:t>
            </a:r>
            <a:r>
              <a:rPr lang="en-US" altLang="zh-CN" sz="1000" b="1">
                <a:solidFill>
                  <a:srgbClr val="FF0000"/>
                </a:solidFill>
                <a:effectLst/>
                <a:latin typeface="Lato"/>
                <a:ea typeface="Lato"/>
                <a:cs typeface="Lato"/>
                <a:sym typeface="+mn-ea"/>
              </a:rPr>
              <a:t>1.7X</a:t>
            </a:r>
            <a:r>
              <a:rPr lang="zh-CN" altLang="en-US" sz="1000" b="1">
                <a:solidFill>
                  <a:srgbClr val="FF0000"/>
                </a:solidFill>
                <a:effectLst/>
                <a:latin typeface="Lato"/>
                <a:ea typeface="Lato"/>
                <a:cs typeface="Lato"/>
                <a:sym typeface="+mn-ea"/>
              </a:rPr>
              <a:t>的效率提升</a:t>
            </a:r>
            <a:r>
              <a:rPr lang="zh-CN" altLang="en-US" sz="1000" b="1">
                <a:effectLst/>
                <a:latin typeface="Lato"/>
                <a:ea typeface="Lato"/>
                <a:cs typeface="Lato"/>
                <a:sym typeface="+mn-ea"/>
              </a:rPr>
              <a:t>。</a:t>
            </a:r>
            <a:endParaRPr lang="zh-CN" altLang="en-US" sz="1000" b="1">
              <a:effectLst/>
              <a:latin typeface="Lato"/>
              <a:ea typeface="Lato"/>
              <a:cs typeface="Lato"/>
              <a:sym typeface="+mn-ea"/>
            </a:endParaRPr>
          </a:p>
        </p:txBody>
      </p:sp>
      <p:sp>
        <p:nvSpPr>
          <p:cNvPr id="19" name="Google Shape;134;p18"/>
          <p:cNvSpPr txBox="1"/>
          <p:nvPr/>
        </p:nvSpPr>
        <p:spPr>
          <a:xfrm>
            <a:off x="0" y="0"/>
            <a:ext cx="12035790" cy="44894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[Perception]MAD </a:t>
            </a:r>
            <a:r>
              <a:rPr lang="en-US" altLang="zh-CN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speedup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 VS RTPTD </a:t>
            </a:r>
            <a:r>
              <a:rPr lang="en-US" altLang="zh-CN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speedup</a:t>
            </a:r>
            <a:r>
              <a:rPr lang="en-US" sz="1735" b="1" kern="0">
                <a:solidFill>
                  <a:srgbClr val="005F83"/>
                </a:solidFill>
                <a:latin typeface="Lato"/>
                <a:ea typeface="Lato"/>
                <a:cs typeface="Lato"/>
                <a:sym typeface="+mn-ea"/>
              </a:rPr>
              <a:t> </a:t>
            </a:r>
            <a:endParaRPr lang="en-US" altLang="zh-CN" sz="1735" b="1">
              <a:solidFill>
                <a:srgbClr val="025F8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250" y="530860"/>
            <a:ext cx="4041140" cy="6327775"/>
          </a:xfrm>
          <a:prstGeom prst="rect">
            <a:avLst/>
          </a:prstGeom>
          <a:ln w="31750" cap="flat" cmpd="dbl" algn="ctr">
            <a:solidFill>
              <a:schemeClr val="accent2">
                <a:lumMod val="50000"/>
              </a:schemeClr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" y="584200"/>
            <a:ext cx="3748405" cy="1559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4371340"/>
            <a:ext cx="3696970" cy="1675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435" y="480060"/>
            <a:ext cx="2552698" cy="63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2874</Words>
  <Application>WPS 演示</Application>
  <PresentationFormat>宽屏</PresentationFormat>
  <Paragraphs>118</Paragraphs>
  <Slides>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Lato</vt:lpstr>
      <vt:lpstr>Segoe Print</vt:lpstr>
      <vt:lpstr>Arial</vt:lpstr>
      <vt:lpstr>微软雅黑</vt:lpstr>
      <vt:lpstr>Arial Unicode MS</vt:lpstr>
      <vt:lpstr>Calibri</vt:lpstr>
      <vt:lpstr>Gabriola</vt:lpstr>
      <vt:lpstr>HGB6X_CNKI</vt:lpstr>
      <vt:lpstr>MV Boli</vt:lpstr>
      <vt:lpstr>Kristen ITC</vt:lpstr>
      <vt:lpstr>黑体</vt:lpstr>
      <vt:lpstr>华光书宋_CNKI</vt:lpstr>
      <vt:lpstr>华光中等线_CNKI</vt:lpstr>
      <vt:lpstr>Times New Roman</vt:lpstr>
      <vt:lpstr>WPS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fsy</cp:lastModifiedBy>
  <cp:revision>168</cp:revision>
  <dcterms:created xsi:type="dcterms:W3CDTF">2019-06-19T02:08:00Z</dcterms:created>
  <dcterms:modified xsi:type="dcterms:W3CDTF">2024-12-25T03:50:57Z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3D9410E1D05D483E97DD8A62385D83E2_13</vt:lpwstr>
  </property>
</Properties>
</file>